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retendard SemiBold"/>
      <p:bold r:id="rId24"/>
    </p:embeddedFont>
    <p:embeddedFont>
      <p:font typeface="Pretendard Regular"/>
      <p:regular r:id="rId25"/>
    </p:embeddedFont>
    <p:embeddedFont>
      <p:font typeface="Pretendard Bold"/>
      <p:bold r:id="rId26"/>
    </p:embeddedFont>
    <p:embeddedFont>
      <p:font typeface="Pretendard Medium"/>
      <p:bold r:id="rId27"/>
    </p:embeddedFont>
    <p:embeddedFont>
      <p:font typeface="Noto Sans CJK KR Regular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28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42200" y="2628900"/>
            <a:ext cx="3390900" cy="60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16800" y="2717800"/>
            <a:ext cx="3454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SemiBold"/>
              </a:rPr>
              <a:t>캡스톤디자인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" y="3670300"/>
            <a:ext cx="178816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자폐</a:t>
            </a:r>
            <a:r>
              <a:rPr lang="en-US" sz="62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청소년을</a:t>
            </a:r>
            <a:r>
              <a:rPr lang="en-US" sz="62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위한</a:t>
            </a:r>
            <a:r>
              <a:rPr lang="en-US" sz="62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자기관리</a:t>
            </a:r>
            <a:r>
              <a:rPr lang="en-US" sz="62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앱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928100" y="7581900"/>
            <a:ext cx="4318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680200" y="7442200"/>
            <a:ext cx="2197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23294A"/>
                </a:solidFill>
                <a:latin typeface="Pretendard Regular"/>
              </a:rPr>
              <a:t>201910662 </a:t>
            </a:r>
            <a:r>
              <a:rPr lang="ko-KR" sz="1600" b="false" i="false" u="none" strike="noStrike">
                <a:solidFill>
                  <a:srgbClr val="23294A"/>
                </a:solidFill>
                <a:ea typeface="Pretendard Regular"/>
              </a:rPr>
              <a:t>가상훈</a:t>
            </a:r>
            <a:r>
              <a:rPr lang="en-US" sz="1600" b="false" i="false" u="none" strike="noStrike">
                <a:solidFill>
                  <a:srgbClr val="23294A"/>
                </a:solidFill>
                <a:latin typeface="Pretendard Regular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10700" y="7442200"/>
            <a:ext cx="2197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23294A"/>
                </a:solidFill>
                <a:latin typeface="Pretendard Regular"/>
              </a:rPr>
              <a:t>202010725 </a:t>
            </a:r>
            <a:r>
              <a:rPr lang="ko-KR" sz="1600" b="false" i="false" u="none" strike="noStrike">
                <a:solidFill>
                  <a:srgbClr val="23294A"/>
                </a:solidFill>
                <a:ea typeface="Pretendard Regular"/>
              </a:rPr>
              <a:t>노가연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400" y="4610100"/>
            <a:ext cx="17983200" cy="185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0400" b="false" i="false" u="none" strike="noStrike">
                <a:solidFill>
                  <a:srgbClr val="23294A"/>
                </a:solidFill>
                <a:latin typeface="Pretendard SemiBold"/>
              </a:rPr>
              <a:t>Anti Barrier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105900" y="6083300"/>
            <a:ext cx="3060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70100" y="3073400"/>
            <a:ext cx="6807200" cy="657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70100" y="3073400"/>
            <a:ext cx="6807200" cy="6578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844800" y="1041400"/>
            <a:ext cx="125984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-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음성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도움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버튼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82300" y="4432300"/>
            <a:ext cx="7073900" cy="330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사용자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정의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버튼으로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대화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설정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음성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전달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버튼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생성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텍스트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아이콘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설정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음성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출력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클릭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즉시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대화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전달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빠르고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실시간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의사소통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지원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105900" y="6083300"/>
            <a:ext cx="3060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3162300"/>
            <a:ext cx="9321800" cy="626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0900" y="3162300"/>
            <a:ext cx="9321800" cy="6261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08400" y="1041400"/>
            <a:ext cx="10858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-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챗봇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82300" y="3949700"/>
            <a:ext cx="7073900" cy="425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자폐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장애인의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의사소통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지원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입력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방식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텍스트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입력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또는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음성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녹음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(STT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활용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)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응답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생성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GEMINI API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통한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AI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답변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(TTS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활용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)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AI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역할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개인정보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학습으로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맞춤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대화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지원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UUID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채팅방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생성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삭제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105900" y="6083300"/>
            <a:ext cx="3060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78100" y="3263900"/>
            <a:ext cx="5969000" cy="617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708400" y="1041400"/>
            <a:ext cx="10858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-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일정관리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82300" y="4902200"/>
            <a:ext cx="7073900" cy="234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일정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관리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시각적으로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확인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특정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날짜에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일정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추가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기기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연동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기기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캘린더와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연동하여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일정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동기화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일정이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있는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날짜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시각적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105900" y="6083300"/>
            <a:ext cx="3060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00300" y="3048000"/>
            <a:ext cx="6337300" cy="659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00300" y="3048000"/>
            <a:ext cx="6337300" cy="6642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08400" y="1041400"/>
            <a:ext cx="10858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-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할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82300" y="4191000"/>
            <a:ext cx="7073900" cy="378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자폐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장애인의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집중력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향상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규칙적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생활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습관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지원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사용자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추가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새로운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할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추가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저장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즉시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업데이트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완료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처리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진행률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PROGRESS BAR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반영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사용자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추가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할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삭제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105900" y="6083300"/>
            <a:ext cx="3060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0" y="3124200"/>
            <a:ext cx="7264400" cy="6489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708400" y="1041400"/>
            <a:ext cx="10858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-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날씨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82300" y="3276600"/>
            <a:ext cx="7073900" cy="615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위치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사용자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위치를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서버로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전송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 → OPEN WEATHER MAP API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날씨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수신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미세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먼지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원형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프로그래스바로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시각화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농도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기준에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따라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색상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동적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변경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현재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날씨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/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온도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/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미세먼지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정보를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GEMINI AI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전송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AI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건강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수칙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옷차림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추천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(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기상캐스터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역할로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사전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학습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)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제공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현재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온도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최저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/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최고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온도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날씨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상태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바람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일출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/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일몰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시간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105900" y="6083300"/>
            <a:ext cx="3060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0" y="3124200"/>
            <a:ext cx="7264400" cy="648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54200" y="3124200"/>
            <a:ext cx="7239000" cy="6489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08400" y="1041400"/>
            <a:ext cx="10858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-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도전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과제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82300" y="3949700"/>
            <a:ext cx="7073900" cy="425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자폐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장애인에게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동기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부여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성취감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제공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로그인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횟수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일정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추가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AI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대화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채팅방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생성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등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저장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EXPO-SECURE-STORE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도전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과제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진행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상태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저장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조건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달성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도달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완료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처리되며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UI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변화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완료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표시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PROGRESS BAR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시각화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3517900"/>
            <a:ext cx="15240000" cy="514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73700" y="6083300"/>
            <a:ext cx="22860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566400" y="6083300"/>
            <a:ext cx="2286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54400" y="5181600"/>
            <a:ext cx="12192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34400" y="5181600"/>
            <a:ext cx="1219200" cy="121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14400" y="5181600"/>
            <a:ext cx="1219200" cy="121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83000" y="5410200"/>
            <a:ext cx="7620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63000" y="5359400"/>
            <a:ext cx="7620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0" y="5410200"/>
            <a:ext cx="762000" cy="762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737100" y="13589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기대효과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24100" y="4356100"/>
            <a:ext cx="3479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자기관리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능력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향상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04100" y="4127500"/>
            <a:ext cx="34798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성취감과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자기효능감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증대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84100" y="4127500"/>
            <a:ext cx="34798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사회적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상호작용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 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대화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연습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36800" y="7226300"/>
            <a:ext cx="3467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할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일과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일정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관리를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통해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스스로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관리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능력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강화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16800" y="7226300"/>
            <a:ext cx="3467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도전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과제를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통해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목표를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완수하며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성취감을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경험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84100" y="7048500"/>
            <a:ext cx="34671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Chatbot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통해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반복적인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연습으로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사회적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상호작용</a:t>
            </a:r>
          </a:p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기술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습득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3517900"/>
            <a:ext cx="15240000" cy="514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73700" y="6083300"/>
            <a:ext cx="22860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566400" y="6083300"/>
            <a:ext cx="2286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54400" y="5181600"/>
            <a:ext cx="12192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34400" y="5181600"/>
            <a:ext cx="1219200" cy="121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14400" y="5181600"/>
            <a:ext cx="1219200" cy="121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83000" y="5410200"/>
            <a:ext cx="7620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63000" y="5410200"/>
            <a:ext cx="7620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0" y="5410200"/>
            <a:ext cx="762000" cy="762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737100" y="13589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개선점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24100" y="4356100"/>
            <a:ext cx="3479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iOS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자체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문제점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04100" y="4127500"/>
            <a:ext cx="34798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챗봇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기능에서의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개선점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84100" y="4356100"/>
            <a:ext cx="3479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도전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과제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공유</a:t>
            </a:r>
            <a:r>
              <a:rPr lang="en-US" sz="30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80CB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94500" y="6985000"/>
            <a:ext cx="4749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7180CB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첫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텍스트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대신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대화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요약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제목</a:t>
            </a:r>
          </a:p>
          <a:p>
            <a:pPr algn="l" lvl="0" indent="-342900" marL="342900">
              <a:lnSpc>
                <a:spcPct val="99600"/>
              </a:lnSpc>
              <a:buClr>
                <a:srgbClr val="7180CB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AI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모델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확장</a:t>
            </a:r>
          </a:p>
          <a:p>
            <a:pPr algn="l" lvl="0" indent="-342900" marL="342900">
              <a:lnSpc>
                <a:spcPct val="99600"/>
              </a:lnSpc>
              <a:buClr>
                <a:srgbClr val="7180CB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다국어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지원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4500" y="6985000"/>
            <a:ext cx="4749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7180CB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기기의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기본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UI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앱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UI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흔들림</a:t>
            </a:r>
          </a:p>
          <a:p>
            <a:pPr algn="l" lvl="0" indent="-342900" marL="342900">
              <a:lnSpc>
                <a:spcPct val="99600"/>
              </a:lnSpc>
              <a:buClr>
                <a:srgbClr val="7180CB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STT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사용시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마이크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연결로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TTS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소리가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낮아짐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74500" y="6985000"/>
            <a:ext cx="4749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7180CB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순위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기능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추가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: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도전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과제를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몇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번째로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달성했는지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확인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가능</a:t>
            </a:r>
          </a:p>
          <a:p>
            <a:pPr algn="l" lvl="0" indent="-342900" marL="342900">
              <a:lnSpc>
                <a:spcPct val="99600"/>
              </a:lnSpc>
              <a:buClr>
                <a:srgbClr val="7180CB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도전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과제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공유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기능</a:t>
            </a: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80CB"/>
                </a:solidFill>
                <a:ea typeface="Pretendard Regular"/>
              </a:rPr>
              <a:t>추가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4813300"/>
            <a:ext cx="2730500" cy="60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7100" y="4889500"/>
            <a:ext cx="2794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52300" y="8394700"/>
            <a:ext cx="5283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600" b="false" i="false" u="none" strike="noStrike">
                <a:solidFill>
                  <a:srgbClr val="23294A"/>
                </a:solidFill>
                <a:ea typeface="Pretendard Regular"/>
              </a:rPr>
              <a:t>가상훈</a:t>
            </a:r>
            <a:r>
              <a:rPr lang="en-US" sz="1600" b="false" i="false" u="none" strike="noStrike">
                <a:solidFill>
                  <a:srgbClr val="23294A"/>
                </a:solidFill>
                <a:latin typeface="Pretendard Regular"/>
              </a:rPr>
              <a:t> | </a:t>
            </a:r>
            <a:r>
              <a:rPr lang="ko-KR" sz="1600" b="false" i="false" u="none" strike="noStrike">
                <a:solidFill>
                  <a:srgbClr val="23294A"/>
                </a:solidFill>
                <a:ea typeface="Pretendard Regular"/>
              </a:rPr>
              <a:t>노가연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00" y="5905500"/>
            <a:ext cx="113284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23294A"/>
                </a:solidFill>
                <a:ea typeface="Pretendard Regular"/>
              </a:rPr>
              <a:t>캡스톤디자인</a:t>
            </a:r>
            <a:r>
              <a:rPr lang="en-US" sz="7200" b="false" i="false" u="none" strike="noStrike">
                <a:solidFill>
                  <a:srgbClr val="23294A"/>
                </a:solidFill>
                <a:latin typeface="Pretendard Regular"/>
              </a:rPr>
              <a:t> 2 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500" y="7048500"/>
            <a:ext cx="11798300" cy="217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200" b="false" i="false" u="none" strike="noStrike">
                <a:solidFill>
                  <a:srgbClr val="23294A"/>
                </a:solidFill>
                <a:ea typeface="Pretendard Semi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3619500"/>
            <a:ext cx="7124700" cy="5359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37100" y="10414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개발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필요성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838700"/>
            <a:ext cx="7937500" cy="341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자폐스펙트럼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장애가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있는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사람을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대상으로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여러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연구가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진행되고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있음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.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그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중에서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챗봇을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활용한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앱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프로그램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등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AI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를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이용한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분야가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다양하고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긍정적인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결과를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가져옴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사회적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상호작용의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어려움이나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혼란이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자폐증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환자의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공통적인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증상으로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챗봇을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활용하여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갈등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상황을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헤쳐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나갈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때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도움을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받거나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연습을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할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수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636573"/>
                </a:solidFill>
                <a:ea typeface="Pretendard Medium"/>
              </a:rPr>
              <a:t>있음</a:t>
            </a:r>
            <a:r>
              <a:rPr lang="en-US" sz="2400" b="false" i="false" u="none" strike="noStrike">
                <a:solidFill>
                  <a:srgbClr val="636573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69400" y="3797300"/>
            <a:ext cx="1727200" cy="571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467600" y="3873500"/>
            <a:ext cx="516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5410"/>
              </a:lnSpc>
            </a:pPr>
            <a:r>
              <a:rPr lang="en-US" sz="2100" b="false" i="false" u="none" strike="noStrike" spc="-200">
                <a:solidFill>
                  <a:srgbClr val="FFFFFF"/>
                </a:solidFill>
                <a:latin typeface="Pretendard SemiBold"/>
              </a:rPr>
              <a:t>#</a:t>
            </a:r>
            <a:r>
              <a:rPr lang="ko-KR" sz="2100" b="false" i="false" u="none" strike="noStrike" spc="-200">
                <a:solidFill>
                  <a:srgbClr val="FFFFFF"/>
                </a:solidFill>
                <a:ea typeface="Pretendard SemiBold"/>
              </a:rPr>
              <a:t>인공지능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87100" y="3797300"/>
            <a:ext cx="17272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372600" y="3873500"/>
            <a:ext cx="516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5410"/>
              </a:lnSpc>
            </a:pPr>
            <a:r>
              <a:rPr lang="en-US" sz="2100" b="false" i="false" u="none" strike="noStrike" spc="-200">
                <a:solidFill>
                  <a:srgbClr val="FFFFFF"/>
                </a:solidFill>
                <a:latin typeface="Pretendard SemiBold"/>
              </a:rPr>
              <a:t>#</a:t>
            </a:r>
            <a:r>
              <a:rPr lang="ko-KR" sz="2100" b="false" i="false" u="none" strike="noStrike" spc="-200">
                <a:solidFill>
                  <a:srgbClr val="FFFFFF"/>
                </a:solidFill>
                <a:ea typeface="Pretendard SemiBold"/>
              </a:rPr>
              <a:t>챗봇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2946400"/>
            <a:ext cx="15646400" cy="5638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37100" y="10414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유사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솔루션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비교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5200" y="8928100"/>
            <a:ext cx="8407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5410"/>
              </a:lnSpc>
            </a:pPr>
            <a:r>
              <a:rPr lang="ko-KR" sz="3500" b="false" i="false" u="none" strike="noStrike" spc="-300">
                <a:solidFill>
                  <a:srgbClr val="7180CB"/>
                </a:solidFill>
                <a:ea typeface="Pretendard SemiBold"/>
              </a:rPr>
              <a:t>현재</a:t>
            </a:r>
            <a:r>
              <a:rPr lang="en-US" sz="3500" b="false" i="false" u="none" strike="noStrike" spc="-3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3500" b="false" i="false" u="none" strike="noStrike" spc="-300">
                <a:solidFill>
                  <a:srgbClr val="7180CB"/>
                </a:solidFill>
                <a:ea typeface="Pretendard SemiBold"/>
              </a:rPr>
              <a:t>나와있는</a:t>
            </a:r>
            <a:r>
              <a:rPr lang="en-US" sz="3500" b="false" i="false" u="none" strike="noStrike" spc="-3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3500" b="false" i="false" u="none" strike="noStrike" spc="-300">
                <a:solidFill>
                  <a:srgbClr val="7180CB"/>
                </a:solidFill>
                <a:ea typeface="Pretendard SemiBold"/>
              </a:rPr>
              <a:t>앱들은</a:t>
            </a:r>
            <a:r>
              <a:rPr lang="en-US" sz="3500" b="false" i="false" u="none" strike="noStrike" spc="-3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3500" b="false" i="false" u="none" strike="noStrike" spc="-300">
                <a:solidFill>
                  <a:srgbClr val="7180CB"/>
                </a:solidFill>
                <a:ea typeface="Pretendard SemiBold"/>
              </a:rPr>
              <a:t>유아</a:t>
            </a:r>
            <a:r>
              <a:rPr lang="en-US" sz="3500" b="false" i="false" u="none" strike="noStrike" spc="-3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3500" b="false" i="false" u="none" strike="noStrike" spc="-300">
                <a:solidFill>
                  <a:srgbClr val="7180CB"/>
                </a:solidFill>
                <a:ea typeface="Pretendard SemiBold"/>
              </a:rPr>
              <a:t>대상인</a:t>
            </a:r>
            <a:r>
              <a:rPr lang="en-US" sz="3500" b="false" i="false" u="none" strike="noStrike" spc="-3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3500" b="false" i="false" u="none" strike="noStrike" spc="-300">
                <a:solidFill>
                  <a:srgbClr val="7180CB"/>
                </a:solidFill>
                <a:ea typeface="Pretendard SemiBold"/>
              </a:rPr>
              <a:t>경우가</a:t>
            </a:r>
            <a:r>
              <a:rPr lang="en-US" sz="3500" b="false" i="false" u="none" strike="noStrike" spc="-300">
                <a:solidFill>
                  <a:srgbClr val="7180CB"/>
                </a:solidFill>
                <a:latin typeface="Pretendard SemiBold"/>
              </a:rPr>
              <a:t> </a:t>
            </a:r>
            <a:r>
              <a:rPr lang="ko-KR" sz="3500" b="false" i="false" u="none" strike="noStrike" spc="-300">
                <a:solidFill>
                  <a:srgbClr val="7180CB"/>
                </a:solidFill>
                <a:ea typeface="Pretendard SemiBold"/>
              </a:rPr>
              <a:t>대다수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3060700"/>
            <a:ext cx="16992600" cy="6489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37100" y="10414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Anti Barrier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54400" y="3327400"/>
            <a:ext cx="11366500" cy="579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37100" y="10414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일정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60700" y="3022600"/>
            <a:ext cx="12141200" cy="6743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37100" y="10414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구조도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3238500"/>
            <a:ext cx="9398000" cy="633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05900" y="6083300"/>
            <a:ext cx="30607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8200" y="3314700"/>
            <a:ext cx="9296400" cy="6273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24300" y="1041400"/>
            <a:ext cx="104521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-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튜토리얼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82300" y="4191000"/>
            <a:ext cx="7073900" cy="378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주요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기능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안내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사용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준비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지원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단계별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애니메이션으로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직관적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설명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제공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스와이프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스타일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애니메이션과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이전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/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다음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버튼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지원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마지막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페이지에서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시작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버튼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클릭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메인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화면으로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이동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105900" y="6083300"/>
            <a:ext cx="3060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01900" y="3327400"/>
            <a:ext cx="5867400" cy="617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24300" y="1041400"/>
            <a:ext cx="104521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-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로그인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82300" y="3683000"/>
            <a:ext cx="7073900" cy="478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회원가입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ID/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비밀번호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입력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DB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회원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저장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로그인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ID/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비밀번호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확인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UUID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생성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UUID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활용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</a:t>
            </a:r>
          </a:p>
          <a:p>
            <a:pPr algn="l" lvl="0" indent="-342900" marL="342900">
              <a:lnSpc>
                <a:spcPct val="124499"/>
              </a:lnSpc>
              <a:buAutoNum type="arabicPeriod" startAt="1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활동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(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채팅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기록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)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저장</a:t>
            </a:r>
          </a:p>
          <a:p>
            <a:pPr algn="l" lvl="0" indent="-342900" marL="342900">
              <a:lnSpc>
                <a:spcPct val="124499"/>
              </a:lnSpc>
              <a:buAutoNum type="arabicPeriod" startAt="1"/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EXPO-SECURE-STORE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통한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자동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로그인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지원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로그아웃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UUID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삭제로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자동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로그인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방지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재로그인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새로운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UUID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생성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활동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내역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불러오기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3238500"/>
            <a:ext cx="9398000" cy="633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05900" y="6083300"/>
            <a:ext cx="30607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3238500"/>
            <a:ext cx="9398000" cy="640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9300" y="3238500"/>
            <a:ext cx="9398000" cy="6413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000500" y="1041400"/>
            <a:ext cx="102870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프로젝트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-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홈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화면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82300" y="4432300"/>
            <a:ext cx="7073900" cy="330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UUID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기반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로그인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안내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(TOST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메시지로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ID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표시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)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중앙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자폐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장애인을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위한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건강수칙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(10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초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간격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자동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전환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)</a:t>
            </a:r>
          </a:p>
          <a:p>
            <a:pPr algn="l" lvl="1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24499"/>
              </a:lnSpc>
              <a:buClr>
                <a:srgbClr val="636573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하단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줄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명언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표시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(10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초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간격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자동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변경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클릭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즉시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636573"/>
                </a:solidFill>
                <a:ea typeface="Pretendard Regular"/>
              </a:rPr>
              <a:t>변경</a:t>
            </a:r>
            <a:r>
              <a:rPr lang="en-US" sz="2500" b="false" i="false" u="none" strike="noStrike">
                <a:solidFill>
                  <a:srgbClr val="636573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